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1" r:id="rId1"/>
  </p:sldMasterIdLst>
  <p:notesMasterIdLst>
    <p:notesMasterId r:id="rId10"/>
  </p:notesMasterIdLst>
  <p:sldIdLst>
    <p:sldId id="256" r:id="rId2"/>
    <p:sldId id="257" r:id="rId3"/>
    <p:sldId id="264" r:id="rId4"/>
    <p:sldId id="274" r:id="rId5"/>
    <p:sldId id="272" r:id="rId6"/>
    <p:sldId id="273" r:id="rId7"/>
    <p:sldId id="268" r:id="rId8"/>
    <p:sldId id="258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CF39"/>
    <a:srgbClr val="652C90"/>
    <a:srgbClr val="034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004"/>
    <p:restoredTop sz="94752"/>
  </p:normalViewPr>
  <p:slideViewPr>
    <p:cSldViewPr snapToGrid="0" snapToObjects="1">
      <p:cViewPr>
        <p:scale>
          <a:sx n="150" d="100"/>
          <a:sy n="150" d="100"/>
        </p:scale>
        <p:origin x="144" y="-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80B-A051-5042-A199-B77431CF73D3}" type="datetimeFigureOut">
              <a:rPr lang="en-US" smtClean="0"/>
              <a:t>8/5/24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AEE19-6760-F547-8467-920A1521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0405A-C828-A846-81DA-BAF767097F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2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E4A2DBD-FD69-2C45-A734-A077CB3A7E4F}" type="datetime1">
              <a:rPr lang="en-US" smtClean="0"/>
              <a:t>8/5/24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FLLTutorials.com. Last Edit 8/06/2024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9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E63B6BB9-9984-794F-ADCC-090D368C345E}" type="datetime1">
              <a:rPr lang="en-US" smtClean="0"/>
              <a:t>8/5/24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8/06/2024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465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2E38FE6-F8CA-5C4C-A108-04527CF31AF9}" type="datetime1">
              <a:rPr lang="en-US" smtClean="0"/>
              <a:t>8/5/24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8/06/2024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26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2B336FE-6A3C-DC49-94DD-FA605AE23401}" type="datetime1">
              <a:rPr lang="en-US" smtClean="0"/>
              <a:t>8/5/24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FLLTutorials.com. Last Edit 8/06/2024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002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8/5/24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011F03-53C6-459A-9236-D8EBAA505B0E}"/>
              </a:ext>
            </a:extLst>
          </p:cNvPr>
          <p:cNvSpPr/>
          <p:nvPr userDrawn="1"/>
        </p:nvSpPr>
        <p:spPr>
          <a:xfrm>
            <a:off x="2381" y="6270965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6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14990E82-DD82-944B-8E5D-0526BBB19A20}" type="datetime1">
              <a:rPr lang="en-US" smtClean="0"/>
              <a:t>8/5/24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8/06/2024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893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A17DC963-BCB3-B249-9C2A-8FA233FE040C}" type="datetime1">
              <a:rPr lang="en-US" smtClean="0"/>
              <a:t>8/5/24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8/06/2024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3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221CBBEE-50F1-8C44-8C2C-CC19CA82B62A}" type="datetime1">
              <a:rPr lang="en-US" smtClean="0"/>
              <a:t>8/5/24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8/06/2024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60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3A923FC8-1548-C246-91BF-92BC869AE61B}" type="datetime1">
              <a:rPr lang="en-US" smtClean="0"/>
              <a:t>8/5/24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8/06/2024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6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A90B271-CD4B-C949-B539-8A5AC31821BC}" type="datetime1">
              <a:rPr lang="en-US" smtClean="0"/>
              <a:t>8/5/24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FLLTutorials.com. Last Edit 8/06/2024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831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FB7C7E5C-F47A-E340-975F-72A782D484CC}" type="datetime1">
              <a:rPr lang="en-US" smtClean="0"/>
              <a:t>8/5/24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8/06/2024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76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93DEE1F-C682-CB49-9887-D041DBD0AA9C}" type="datetime1">
              <a:rPr lang="en-US" smtClean="0"/>
              <a:t>8/5/24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FLLTutorials.com. Last Edit 8/06/2024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384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ltutorials.com/" TargetMode="External"/><Relationship Id="rId2" Type="http://schemas.openxmlformats.org/officeDocument/2006/relationships/hyperlink" Target="http://www.ev3lesson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INNOVATION Project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Seshan Brothers</a:t>
            </a:r>
          </a:p>
        </p:txBody>
      </p:sp>
    </p:spTree>
    <p:extLst>
      <p:ext uri="{BB962C8B-B14F-4D97-AF65-F5344CB8AC3E}">
        <p14:creationId xmlns:p14="http://schemas.microsoft.com/office/powerpoint/2010/main" val="105655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AUTHOR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4697649" cy="4664942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sz="2000" dirty="0"/>
              <a:t>Seshan Brothers were on team Not the Droids You Are Looking For </a:t>
            </a:r>
          </a:p>
          <a:p>
            <a:pPr lvl="1"/>
            <a:r>
              <a:rPr lang="en-US" sz="2000" dirty="0"/>
              <a:t>Our research project for Trash Trek was a Global Innovation Award semi-finalist project (Top 20 out of 30,0000 teams).</a:t>
            </a:r>
          </a:p>
          <a:p>
            <a:pPr lvl="1"/>
            <a:r>
              <a:rPr lang="en-US" sz="2000" dirty="0"/>
              <a:t>Our research project in Nature’s Fury won Innovative Solution at the FIRST LEGO League International Open in Toronto.</a:t>
            </a:r>
          </a:p>
          <a:p>
            <a:pPr lvl="1"/>
            <a:r>
              <a:rPr lang="en-US" sz="2000" dirty="0"/>
              <a:t>Our research project for World Class was EV3Lessons.com which resulted in the site you are currently on! ;-)</a:t>
            </a:r>
          </a:p>
          <a:p>
            <a:pPr lvl="1"/>
            <a:r>
              <a:rPr lang="en-US" sz="2000" dirty="0"/>
              <a:t>We are the Champion’s award winners from World Festival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8/06/2024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0982E8D3-107C-4BA0-9901-6E0439378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698" y="1928931"/>
            <a:ext cx="3369210" cy="336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20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INNOVATION Project?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2" y="1505583"/>
            <a:ext cx="4445877" cy="48823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group research project related to the year’s theme</a:t>
            </a:r>
          </a:p>
          <a:p>
            <a:r>
              <a:rPr lang="en-US" dirty="0"/>
              <a:t>Research a real-world problem</a:t>
            </a:r>
          </a:p>
          <a:p>
            <a:r>
              <a:rPr lang="en-US" dirty="0"/>
              <a:t>Come up with an innovative solution</a:t>
            </a:r>
          </a:p>
          <a:p>
            <a:r>
              <a:rPr lang="en-US" dirty="0"/>
              <a:t>Iterate the idea and share your solution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8/06/2024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17DFE3-4513-B89E-370A-7F6C3C2C5A1D}"/>
              </a:ext>
            </a:extLst>
          </p:cNvPr>
          <p:cNvSpPr txBox="1">
            <a:spLocks/>
          </p:cNvSpPr>
          <p:nvPr/>
        </p:nvSpPr>
        <p:spPr>
          <a:xfrm>
            <a:off x="5080986" y="1589403"/>
            <a:ext cx="3489958" cy="488233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Themes:</a:t>
            </a:r>
          </a:p>
          <a:p>
            <a:pPr lvl="1"/>
            <a:r>
              <a:rPr lang="en-US" dirty="0"/>
              <a:t>2011: Food Factor </a:t>
            </a:r>
          </a:p>
          <a:p>
            <a:pPr lvl="1"/>
            <a:r>
              <a:rPr lang="en-US" dirty="0"/>
              <a:t>2012: Senior Solutions</a:t>
            </a:r>
          </a:p>
          <a:p>
            <a:pPr lvl="1"/>
            <a:r>
              <a:rPr lang="en-US" dirty="0"/>
              <a:t>2013: Nature’s Fury </a:t>
            </a:r>
          </a:p>
          <a:p>
            <a:pPr lvl="1"/>
            <a:r>
              <a:rPr lang="en-US" dirty="0"/>
              <a:t>2014: World Class</a:t>
            </a:r>
          </a:p>
          <a:p>
            <a:pPr lvl="1"/>
            <a:r>
              <a:rPr lang="en-US" dirty="0"/>
              <a:t>2015: Trash Trek</a:t>
            </a:r>
          </a:p>
          <a:p>
            <a:pPr lvl="1"/>
            <a:r>
              <a:rPr lang="en-US" dirty="0"/>
              <a:t>2016: Animal Allies</a:t>
            </a:r>
          </a:p>
          <a:p>
            <a:pPr lvl="1"/>
            <a:r>
              <a:rPr lang="en-US" dirty="0"/>
              <a:t>2017: Hydro Dynamics</a:t>
            </a:r>
          </a:p>
          <a:p>
            <a:pPr lvl="1"/>
            <a:r>
              <a:rPr lang="en-US" dirty="0"/>
              <a:t>2018: INTO ORBIT </a:t>
            </a:r>
          </a:p>
          <a:p>
            <a:pPr lvl="1"/>
            <a:r>
              <a:rPr lang="en-US" dirty="0"/>
              <a:t>2019: City Shapers</a:t>
            </a:r>
          </a:p>
          <a:p>
            <a:pPr lvl="1"/>
            <a:r>
              <a:rPr lang="en-US" dirty="0"/>
              <a:t>2020: </a:t>
            </a:r>
            <a:r>
              <a:rPr lang="en-US" dirty="0" err="1"/>
              <a:t>RePLAY</a:t>
            </a:r>
            <a:endParaRPr lang="en-US" dirty="0"/>
          </a:p>
          <a:p>
            <a:pPr lvl="1"/>
            <a:r>
              <a:rPr lang="en-US" dirty="0"/>
              <a:t>2021: Cargo Connect </a:t>
            </a:r>
          </a:p>
          <a:p>
            <a:pPr lvl="1"/>
            <a:r>
              <a:rPr lang="en-US" dirty="0"/>
              <a:t>2022: SUPERPOWERED</a:t>
            </a:r>
          </a:p>
          <a:p>
            <a:pPr lvl="1"/>
            <a:r>
              <a:rPr lang="en-US" dirty="0"/>
              <a:t>2023: MASTERPIECE</a:t>
            </a:r>
          </a:p>
          <a:p>
            <a:pPr lvl="1"/>
            <a:r>
              <a:rPr lang="en-US" dirty="0"/>
              <a:t>2024: SUBMERGED</a:t>
            </a:r>
          </a:p>
        </p:txBody>
      </p:sp>
    </p:spTree>
    <p:extLst>
      <p:ext uri="{BB962C8B-B14F-4D97-AF65-F5344CB8AC3E}">
        <p14:creationId xmlns:p14="http://schemas.microsoft.com/office/powerpoint/2010/main" val="58862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3B81C-65A0-6A01-9F75-D26C16E7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ThE</a:t>
            </a:r>
            <a:r>
              <a:rPr lang="en-US" dirty="0"/>
              <a:t> RUBRICS WILL GUIDE THE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FFDB3-89FF-DB4C-F0B5-9FCF33CD0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8/06/2024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6FBD7-4118-8783-62B8-27EE6155E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87D6D54-1689-12F2-AB9F-73B67B604918}"/>
              </a:ext>
            </a:extLst>
          </p:cNvPr>
          <p:cNvSpPr txBox="1">
            <a:spLocks/>
          </p:cNvSpPr>
          <p:nvPr/>
        </p:nvSpPr>
        <p:spPr>
          <a:xfrm>
            <a:off x="359432" y="1524000"/>
            <a:ext cx="4121287" cy="4646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300" b="1" u="sng" dirty="0">
                <a:solidFill>
                  <a:schemeClr val="tx2"/>
                </a:solidFill>
              </a:rPr>
              <a:t>Identify</a:t>
            </a:r>
          </a:p>
          <a:p>
            <a:pPr lvl="1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300" dirty="0">
                <a:solidFill>
                  <a:schemeClr val="tx2"/>
                </a:solidFill>
              </a:rPr>
              <a:t>Identify a problem, do background research, analyze existing solutions</a:t>
            </a:r>
          </a:p>
          <a:p>
            <a:pPr indent="-18288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300" b="1" u="sng" dirty="0">
                <a:solidFill>
                  <a:schemeClr val="tx2"/>
                </a:solidFill>
              </a:rPr>
              <a:t>Design</a:t>
            </a:r>
          </a:p>
          <a:p>
            <a:pPr lvl="1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300" dirty="0">
                <a:solidFill>
                  <a:schemeClr val="tx2"/>
                </a:solidFill>
              </a:rPr>
              <a:t>Think of different ideas, select one and come with a Project Plan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300" b="1" dirty="0">
                <a:solidFill>
                  <a:schemeClr val="tx2"/>
                </a:solidFill>
              </a:rPr>
              <a:t> </a:t>
            </a:r>
            <a:r>
              <a:rPr lang="en-US" sz="2300" b="1" u="sng" dirty="0">
                <a:solidFill>
                  <a:schemeClr val="tx2"/>
                </a:solidFill>
              </a:rPr>
              <a:t>Create</a:t>
            </a:r>
          </a:p>
          <a:p>
            <a:pPr marL="565151" lvl="1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300" dirty="0">
                <a:solidFill>
                  <a:schemeClr val="tx2"/>
                </a:solidFill>
              </a:rPr>
              <a:t>Develop a solution including a prototype/model/drawing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300" b="1" dirty="0">
                <a:solidFill>
                  <a:schemeClr val="tx2"/>
                </a:solidFill>
              </a:rPr>
              <a:t> </a:t>
            </a:r>
            <a:r>
              <a:rPr lang="en-US" sz="2300" b="1" u="sng" dirty="0">
                <a:solidFill>
                  <a:schemeClr val="tx2"/>
                </a:solidFill>
              </a:rPr>
              <a:t>Iterate</a:t>
            </a:r>
          </a:p>
          <a:p>
            <a:pPr marL="565151" lvl="1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300" dirty="0">
                <a:solidFill>
                  <a:schemeClr val="tx2"/>
                </a:solidFill>
              </a:rPr>
              <a:t>Share, test, and collect feedback on the solution and make improvements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300" b="1" u="sng" dirty="0">
                <a:solidFill>
                  <a:schemeClr val="tx2"/>
                </a:solidFill>
              </a:rPr>
              <a:t>Communicate </a:t>
            </a:r>
          </a:p>
          <a:p>
            <a:pPr marL="565151" lvl="1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300" dirty="0">
                <a:solidFill>
                  <a:schemeClr val="tx2"/>
                </a:solidFill>
              </a:rPr>
              <a:t>Create an effective and enthusiastic presentation for judges that explains your solution and its impact</a:t>
            </a: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8" name="Picture 7" descr="A survey form with many options&#10;&#10;Description automatically generated with medium confidence">
            <a:extLst>
              <a:ext uri="{FF2B5EF4-FFF2-40B4-BE49-F238E27FC236}">
                <a16:creationId xmlns:a16="http://schemas.microsoft.com/office/drawing/2014/main" id="{B1280928-AF16-503F-0D1C-67EBF8BCF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287" y="2045172"/>
            <a:ext cx="4282281" cy="357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71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2EE20-3241-E42F-F095-F598E499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THE CHALLENGE 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60808-E580-9A5A-1751-5F8BA130A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1E613-BA67-B7A9-3598-412FF93AC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8/06/2024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074B9-8B30-BCF0-7D6E-006DFAA8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BE7EA5-BD60-4C75-4176-E4445DD03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78" y="1336405"/>
            <a:ext cx="5961983" cy="126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B65D7A08-CD13-2FB3-45DE-A70478EC0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651" y="4199565"/>
            <a:ext cx="4156196" cy="230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4B3EECA-3A1B-C5EE-F305-D39BE9295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99"/>
          <a:stretch/>
        </p:blipFill>
        <p:spPr bwMode="auto">
          <a:xfrm>
            <a:off x="448091" y="2432705"/>
            <a:ext cx="3855685" cy="385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705D1B6-84CB-5693-E6F5-C2A716126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75"/>
          <a:stretch/>
        </p:blipFill>
        <p:spPr bwMode="auto">
          <a:xfrm>
            <a:off x="4081651" y="2473589"/>
            <a:ext cx="4041604" cy="185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8B36A0-C0A0-6C34-CCCE-83A15DAAD197}"/>
              </a:ext>
            </a:extLst>
          </p:cNvPr>
          <p:cNvSpPr txBox="1"/>
          <p:nvPr/>
        </p:nvSpPr>
        <p:spPr>
          <a:xfrm>
            <a:off x="6489996" y="1605946"/>
            <a:ext cx="1899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SAMPLE FROM SUPERPOWERED</a:t>
            </a:r>
          </a:p>
        </p:txBody>
      </p:sp>
    </p:spTree>
    <p:extLst>
      <p:ext uri="{BB962C8B-B14F-4D97-AF65-F5344CB8AC3E}">
        <p14:creationId xmlns:p14="http://schemas.microsoft.com/office/powerpoint/2010/main" val="375528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3BD4-8AD4-9196-029D-8F02CA34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A PROBLEM That is meaningful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25C0-FD61-23D3-B8C2-150953356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505583"/>
            <a:ext cx="8122852" cy="4353215"/>
          </a:xfrm>
        </p:spPr>
        <p:txBody>
          <a:bodyPr/>
          <a:lstStyle/>
          <a:p>
            <a:r>
              <a:rPr lang="en-US" dirty="0"/>
              <a:t>Always think of a problem first</a:t>
            </a:r>
          </a:p>
          <a:p>
            <a:r>
              <a:rPr lang="en-US" dirty="0"/>
              <a:t>The problem can be as small or big as you want</a:t>
            </a:r>
          </a:p>
          <a:p>
            <a:r>
              <a:rPr lang="en-US" dirty="0"/>
              <a:t>Most students relate better to local problems that impact their lives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BF5329-24EB-F0E6-22A4-10CB54EF6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8/06/2024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B50EBA-04BD-45C2-F4B5-B29575E72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210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PROBLEMS FROM PAST YEARS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664942"/>
          </a:xfrm>
        </p:spPr>
        <p:txBody>
          <a:bodyPr>
            <a:normAutofit lnSpcReduction="10000"/>
          </a:bodyPr>
          <a:lstStyle/>
          <a:p>
            <a:r>
              <a:rPr lang="en-US" sz="1600" b="1" dirty="0"/>
              <a:t>2011: Food Factor (food safety)</a:t>
            </a:r>
          </a:p>
          <a:p>
            <a:pPr lvl="1"/>
            <a:r>
              <a:rPr lang="en-US" sz="1400" dirty="0"/>
              <a:t>Detecting spoilt milk</a:t>
            </a:r>
          </a:p>
          <a:p>
            <a:r>
              <a:rPr lang="en-US" sz="1600" b="1" dirty="0"/>
              <a:t>2012: Senior Solutions (senior citizens)</a:t>
            </a:r>
          </a:p>
          <a:p>
            <a:pPr lvl="1"/>
            <a:r>
              <a:rPr lang="en-US" sz="1400" dirty="0"/>
              <a:t>Helping seniors remember where they left their possessions</a:t>
            </a:r>
          </a:p>
          <a:p>
            <a:r>
              <a:rPr lang="en-US" sz="1600" b="1" dirty="0"/>
              <a:t>2013: Nature’s Fury (natural disasters)</a:t>
            </a:r>
          </a:p>
          <a:p>
            <a:pPr lvl="1"/>
            <a:r>
              <a:rPr lang="en-US" sz="1400" dirty="0"/>
              <a:t>An early-warning ash detection system for airplanes</a:t>
            </a:r>
          </a:p>
          <a:p>
            <a:r>
              <a:rPr lang="en-US" sz="1600" b="1" dirty="0"/>
              <a:t>2014:  World Class (education)</a:t>
            </a:r>
          </a:p>
          <a:p>
            <a:pPr lvl="1"/>
            <a:r>
              <a:rPr lang="en-US" sz="1400" dirty="0"/>
              <a:t>A better way to learn to program the EV3 (EV3Lessons.com)</a:t>
            </a:r>
          </a:p>
          <a:p>
            <a:r>
              <a:rPr lang="en-US" sz="1600" b="1" dirty="0"/>
              <a:t>2015:  Trash Trek (garbage)</a:t>
            </a:r>
          </a:p>
          <a:p>
            <a:pPr lvl="1"/>
            <a:r>
              <a:rPr lang="en-US" sz="1400" dirty="0"/>
              <a:t>A more efficient way to recycle batteries </a:t>
            </a:r>
          </a:p>
          <a:p>
            <a:r>
              <a:rPr lang="en-US" sz="1600" b="1" dirty="0"/>
              <a:t>2016:  Animal Allies (animals)</a:t>
            </a:r>
          </a:p>
          <a:p>
            <a:pPr lvl="1"/>
            <a:r>
              <a:rPr lang="en-US" sz="1400" dirty="0"/>
              <a:t>Bats getting killed by wind turbines</a:t>
            </a:r>
          </a:p>
          <a:p>
            <a:r>
              <a:rPr lang="en-US" sz="1600" b="1" dirty="0"/>
              <a:t>2017: Hydro Dynamics (water)</a:t>
            </a:r>
          </a:p>
          <a:p>
            <a:pPr lvl="1"/>
            <a:r>
              <a:rPr lang="en-US" sz="1400" dirty="0"/>
              <a:t>Detecting leaking pipes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8/06/2024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42" y="1619661"/>
            <a:ext cx="2132623" cy="1570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94" y="3205910"/>
            <a:ext cx="1769500" cy="1561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85" y="4939876"/>
            <a:ext cx="1896680" cy="11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77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This lesson was written by Sanjay and Arvind Seshan</a:t>
            </a:r>
          </a:p>
          <a:p>
            <a:r>
              <a:rPr lang="en-US" sz="2800" dirty="0"/>
              <a:t>More lessons available at </a:t>
            </a:r>
            <a:r>
              <a:rPr lang="en-US" sz="2800" dirty="0">
                <a:hlinkClick r:id="rId2"/>
              </a:rPr>
              <a:t>www.ev3lessons.com</a:t>
            </a:r>
            <a:r>
              <a:rPr lang="en-US" sz="2800" dirty="0"/>
              <a:t> and </a:t>
            </a:r>
            <a:r>
              <a:rPr lang="en-US" sz="2800" dirty="0">
                <a:hlinkClick r:id="rId3"/>
              </a:rPr>
              <a:t>www.flltutorials.com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8/06/2024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606" r="9183" b="11463"/>
          <a:stretch/>
        </p:blipFill>
        <p:spPr>
          <a:xfrm>
            <a:off x="847627" y="3458311"/>
            <a:ext cx="7451126" cy="18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0213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FLLTutorialsTemplate</Template>
  <TotalTime>235</TotalTime>
  <Words>503</Words>
  <Application>Microsoft Macintosh PowerPoint</Application>
  <PresentationFormat>On-screen Show (4:3)</PresentationFormat>
  <Paragraphs>79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Gill Sans MT</vt:lpstr>
      <vt:lpstr>Wingdings 2</vt:lpstr>
      <vt:lpstr>Dividend</vt:lpstr>
      <vt:lpstr>INNOVATION Project Overview</vt:lpstr>
      <vt:lpstr>About The AUTHOR</vt:lpstr>
      <vt:lpstr>What is the INNOVATION Project?</vt:lpstr>
      <vt:lpstr>ThE RUBRICS WILL GUIDE THE PROCESS</vt:lpstr>
      <vt:lpstr>START WITH THE CHALLENGE PROMPT</vt:lpstr>
      <vt:lpstr>PICK A PROBLEM That is meaningful</vt:lpstr>
      <vt:lpstr>SAMPLE PROBLEMS FROM PAST YEARS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Srinivasan Seshan</cp:lastModifiedBy>
  <cp:revision>30</cp:revision>
  <cp:lastPrinted>2018-09-02T15:49:53Z</cp:lastPrinted>
  <dcterms:created xsi:type="dcterms:W3CDTF">2017-08-13T17:46:18Z</dcterms:created>
  <dcterms:modified xsi:type="dcterms:W3CDTF">2024-08-05T13:18:57Z</dcterms:modified>
</cp:coreProperties>
</file>